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94" r:id="rId3"/>
    <p:sldId id="263" r:id="rId4"/>
    <p:sldId id="278" r:id="rId5"/>
    <p:sldId id="279" r:id="rId6"/>
    <p:sldId id="268" r:id="rId7"/>
    <p:sldId id="272" r:id="rId8"/>
    <p:sldId id="274" r:id="rId9"/>
    <p:sldId id="296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.strocko" initials="el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6BDDA"/>
    <a:srgbClr val="007DC3"/>
    <a:srgbClr val="ED4E07"/>
    <a:srgbClr val="B7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6899" autoAdjust="0"/>
  </p:normalViewPr>
  <p:slideViewPr>
    <p:cSldViewPr>
      <p:cViewPr varScale="1">
        <p:scale>
          <a:sx n="50" d="100"/>
          <a:sy n="50" d="100"/>
        </p:scale>
        <p:origin x="-33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6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2DCF0-F5BE-473C-9355-427C2174E7AD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EB518-934B-4C16-8831-5015B8D3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22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72016-4DF7-4FF2-B0FE-8E8605750502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697BF-F6C5-42F3-96C2-29BEC4797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5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</a:t>
            </a:r>
          </a:p>
          <a:p>
            <a:pPr lvl="1"/>
            <a:r>
              <a:rPr lang="en-US" dirty="0" smtClean="0"/>
              <a:t>Support MAP-21</a:t>
            </a:r>
          </a:p>
          <a:p>
            <a:pPr lvl="1"/>
            <a:r>
              <a:rPr lang="en-US" dirty="0" smtClean="0"/>
              <a:t>Use user perspective of freight to identify areas of greatest need</a:t>
            </a:r>
          </a:p>
          <a:p>
            <a:pPr lvl="1"/>
            <a:r>
              <a:rPr lang="en-US" dirty="0" smtClean="0"/>
              <a:t>Support future freight programs (i.e. GROW AMERICA)</a:t>
            </a:r>
          </a:p>
          <a:p>
            <a:pPr lvl="1"/>
            <a:r>
              <a:rPr lang="en-US" dirty="0" smtClean="0"/>
              <a:t>Develop or adjust programs to accommodate freight needs</a:t>
            </a:r>
          </a:p>
          <a:p>
            <a:r>
              <a:rPr lang="en-US" dirty="0" smtClean="0"/>
              <a:t>State and Region</a:t>
            </a:r>
          </a:p>
          <a:p>
            <a:pPr lvl="1"/>
            <a:r>
              <a:rPr lang="en-US" dirty="0" smtClean="0"/>
              <a:t>Understand the user perspective of freight </a:t>
            </a:r>
          </a:p>
          <a:p>
            <a:pPr lvl="1"/>
            <a:r>
              <a:rPr lang="en-US" dirty="0" smtClean="0"/>
              <a:t>Identify bottlenecks and opportunities</a:t>
            </a:r>
          </a:p>
          <a:p>
            <a:pPr lvl="1"/>
            <a:r>
              <a:rPr lang="en-US" dirty="0" smtClean="0"/>
              <a:t>Invest in areas of greatest need</a:t>
            </a:r>
          </a:p>
          <a:p>
            <a:pPr lvl="1"/>
            <a:r>
              <a:rPr lang="en-US" dirty="0" smtClean="0"/>
              <a:t>Plan for improvements and growth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697BF-F6C5-42F3-96C2-29BEC47976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4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286000"/>
            <a:ext cx="5638800" cy="1470025"/>
          </a:xfrm>
          <a:effectLst/>
        </p:spPr>
        <p:txBody>
          <a:bodyPr>
            <a:normAutofit/>
          </a:bodyPr>
          <a:lstStyle>
            <a:lvl1pPr algn="l">
              <a:defRPr sz="3600" b="1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810000"/>
            <a:ext cx="5638800" cy="914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2" descr="A:\graphics\Billable\FHWA\FHWA Freight Branding\Task 2 Brand Development\FHWA Templates\Peer-to-Peer\Peer-to-Peer_Template\Links\Horizontal 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57" y="3470789"/>
            <a:ext cx="2431295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228600" y="481947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Office of Freight Management</a:t>
            </a:r>
          </a:p>
          <a:p>
            <a:r>
              <a:rPr lang="en-US" sz="1200" b="1" dirty="0" smtClean="0">
                <a:solidFill>
                  <a:srgbClr val="FFFFFF"/>
                </a:solidFill>
              </a:rPr>
              <a:t>and Operations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1200 New Jersey Avenue SE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Washington, D.C. 20590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www.ops.fhwa.dot.gov/freight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202-366-9210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124200" y="5151617"/>
            <a:ext cx="1447800" cy="33478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3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9445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1"/>
                </a:solidFill>
                <a:effectLst>
                  <a:outerShdw blurRad="88900" dist="25400" dir="1440000" algn="ctr" rotWithShape="0">
                    <a:schemeClr val="bg1">
                      <a:alpha val="7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93837"/>
            <a:ext cx="8077200" cy="4525963"/>
          </a:xfrm>
        </p:spPr>
        <p:txBody>
          <a:bodyPr/>
          <a:lstStyle>
            <a:lvl1pPr marL="365760" indent="-365760">
              <a:spcBef>
                <a:spcPts val="1200"/>
              </a:spcBef>
              <a:spcAft>
                <a:spcPts val="0"/>
              </a:spcAft>
              <a:buClr>
                <a:srgbClr val="007DC3"/>
              </a:buClr>
              <a:buSzPct val="120000"/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81000" y="0"/>
            <a:ext cx="27432" cy="4572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112807" y="-2805684"/>
            <a:ext cx="27432" cy="82296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1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57200" y="0"/>
            <a:ext cx="4114800" cy="5029200"/>
          </a:xfrm>
          <a:prstGeom prst="rect">
            <a:avLst/>
          </a:prstGeom>
          <a:gradFill flip="none" rotWithShape="1">
            <a:gsLst>
              <a:gs pos="62000">
                <a:schemeClr val="accent1">
                  <a:alpha val="50000"/>
                </a:schemeClr>
              </a:gs>
              <a:gs pos="11000">
                <a:schemeClr val="tx2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7396"/>
            <a:ext cx="3810000" cy="2531603"/>
          </a:xfrm>
        </p:spPr>
        <p:txBody>
          <a:bodyPr anchor="t">
            <a:normAutofit/>
          </a:bodyPr>
          <a:lstStyle>
            <a:lvl1pPr algn="ctr"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10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15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76679-2614-426B-97CD-CEE3A7AF538C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CB8A-943E-4877-ACEF-E2BA69DF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</p:spPr>
        <p:txBody>
          <a:bodyPr/>
          <a:lstStyle/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9249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93673-5E9C-4184-A9C9-E7E70376F859}" type="datetimeFigureOut">
              <a:rPr lang="en-US" smtClean="0"/>
              <a:pPr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96FF-8C31-4156-AC3F-B5F2B954F1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5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7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nicole.katsikides@dot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FHWA’s Freight Fluidity Program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Nicole Katsikides</a:t>
            </a:r>
          </a:p>
          <a:p>
            <a:r>
              <a:rPr lang="en-US" dirty="0" smtClean="0"/>
              <a:t>Federal Highway Administration</a:t>
            </a:r>
          </a:p>
          <a:p>
            <a:r>
              <a:rPr lang="en-US" dirty="0" smtClean="0"/>
              <a:t>Office of Freight Management and Operations</a:t>
            </a:r>
          </a:p>
        </p:txBody>
      </p:sp>
    </p:spTree>
    <p:extLst>
      <p:ext uri="{BB962C8B-B14F-4D97-AF65-F5344CB8AC3E}">
        <p14:creationId xmlns:p14="http://schemas.microsoft.com/office/powerpoint/2010/main" val="3092775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Nicole Katsikides, Freight Performance Measures Program Manager</a:t>
            </a:r>
          </a:p>
          <a:p>
            <a:pPr lvl="1"/>
            <a:r>
              <a:rPr lang="en-US" dirty="0" smtClean="0">
                <a:hlinkClick r:id="rId2"/>
              </a:rPr>
              <a:t>nicole.katsikides@dot.gov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202-366-6993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DAB28E47-F3F3-47E7-92EE-7DB8A7E081F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Analyzing Freight Fluidity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5500" dirty="0" smtClean="0"/>
              <a:t>Provides understanding of multimodal, end to end flow of goods.</a:t>
            </a:r>
          </a:p>
          <a:p>
            <a:pPr>
              <a:lnSpc>
                <a:spcPct val="120000"/>
              </a:lnSpc>
            </a:pPr>
            <a:r>
              <a:rPr lang="en-US" sz="5500" dirty="0" smtClean="0"/>
              <a:t>Identifies where bottlenecks are occurring and interrelationship with other modes/total supply chains.</a:t>
            </a:r>
          </a:p>
          <a:p>
            <a:pPr>
              <a:lnSpc>
                <a:spcPct val="120000"/>
              </a:lnSpc>
            </a:pPr>
            <a:r>
              <a:rPr lang="en-US" sz="5500" dirty="0" smtClean="0"/>
              <a:t>Connects transportation and economic development discussions.</a:t>
            </a:r>
          </a:p>
          <a:p>
            <a:pPr>
              <a:lnSpc>
                <a:spcPct val="120000"/>
              </a:lnSpc>
            </a:pPr>
            <a:r>
              <a:rPr lang="en-US" sz="5500" dirty="0" smtClean="0"/>
              <a:t>Illustrates the global, national and regional nature of freight infrastructure; encourage partnerships</a:t>
            </a:r>
          </a:p>
          <a:p>
            <a:pPr>
              <a:lnSpc>
                <a:spcPct val="120000"/>
              </a:lnSpc>
            </a:pPr>
            <a:r>
              <a:rPr lang="en-US" sz="5500" dirty="0" smtClean="0"/>
              <a:t>Engages the private sector</a:t>
            </a:r>
          </a:p>
          <a:p>
            <a:pPr>
              <a:lnSpc>
                <a:spcPct val="120000"/>
              </a:lnSpc>
            </a:pPr>
            <a:r>
              <a:rPr lang="en-US" sz="5500" dirty="0" smtClean="0"/>
              <a:t>Supports MAP-21 focus on freight</a:t>
            </a:r>
          </a:p>
          <a:p>
            <a:pPr>
              <a:lnSpc>
                <a:spcPct val="120000"/>
              </a:lnSpc>
            </a:pPr>
            <a:r>
              <a:rPr lang="en-US" sz="5500" dirty="0" smtClean="0"/>
              <a:t>Supports Commerce, USACE, Agriculture, Energy and USDOT initiatives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6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Fluidity Applications Throughout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Federal</a:t>
            </a:r>
          </a:p>
          <a:p>
            <a:pPr lvl="1"/>
            <a:r>
              <a:rPr lang="en-US" dirty="0" smtClean="0"/>
              <a:t>FHWA </a:t>
            </a:r>
            <a:r>
              <a:rPr lang="en-US" dirty="0" smtClean="0"/>
              <a:t>TRB </a:t>
            </a:r>
            <a:r>
              <a:rPr lang="en-US" dirty="0" smtClean="0"/>
              <a:t>workshop</a:t>
            </a:r>
          </a:p>
          <a:p>
            <a:pPr lvl="1"/>
            <a:r>
              <a:rPr lang="en-US" dirty="0" smtClean="0"/>
              <a:t>FHWA/DOC/I-95 Analysis</a:t>
            </a:r>
            <a:endParaRPr lang="en-US" dirty="0" smtClean="0"/>
          </a:p>
          <a:p>
            <a:pPr lvl="1"/>
            <a:r>
              <a:rPr lang="en-US" dirty="0" smtClean="0"/>
              <a:t>North American Transportation Statistics Interchange</a:t>
            </a:r>
          </a:p>
          <a:p>
            <a:pPr lvl="1"/>
            <a:r>
              <a:rPr lang="en-US" dirty="0" smtClean="0"/>
              <a:t>North American Fluidity System  implementation</a:t>
            </a:r>
          </a:p>
          <a:p>
            <a:r>
              <a:rPr lang="en-US" dirty="0" smtClean="0"/>
              <a:t>Regional, Corridor and State</a:t>
            </a:r>
          </a:p>
          <a:p>
            <a:pPr lvl="1"/>
            <a:r>
              <a:rPr lang="en-US" dirty="0" smtClean="0"/>
              <a:t>Border crossing (Texas)</a:t>
            </a:r>
          </a:p>
          <a:p>
            <a:pPr lvl="1"/>
            <a:r>
              <a:rPr lang="en-US" dirty="0" smtClean="0"/>
              <a:t>State-level  (Maryland, Florida)</a:t>
            </a:r>
          </a:p>
          <a:p>
            <a:pPr lvl="1"/>
            <a:r>
              <a:rPr lang="en-US" dirty="0" smtClean="0"/>
              <a:t>Metropolitan projects (Chicago)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6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Fluidity Examples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01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North American Fluidity Analysis:  Automotive </a:t>
            </a:r>
            <a:r>
              <a:rPr lang="en-US" sz="3200" b="1" dirty="0" smtClean="0">
                <a:solidFill>
                  <a:schemeClr val="accent1"/>
                </a:solidFill>
              </a:rPr>
              <a:t>Supply Chain with Border Crossing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6055"/>
            <a:ext cx="7315200" cy="527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21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ntralUS_PtoL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22263"/>
            <a:ext cx="9144000" cy="62118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FHWA Probe Data Representation of the Same Automotive Supply Chain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5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Multimodal Supply </a:t>
            </a:r>
            <a:r>
              <a:rPr lang="en-US" dirty="0"/>
              <a:t>Chain 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Autos – General Motors auto parts</a:t>
            </a:r>
          </a:p>
          <a:p>
            <a:pPr lvl="1"/>
            <a:r>
              <a:rPr lang="en-US" dirty="0"/>
              <a:t>From US and NAFTA suppliers to auto assembly plant in Tennessee</a:t>
            </a:r>
            <a:endParaRPr lang="en-US" dirty="0" smtClean="0"/>
          </a:p>
          <a:p>
            <a:r>
              <a:rPr lang="en-US" dirty="0" smtClean="0"/>
              <a:t>Retail – Target® consumer goods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Ports of Los </a:t>
            </a:r>
            <a:r>
              <a:rPr lang="en-US" dirty="0" smtClean="0"/>
              <a:t>Angeles/Long </a:t>
            </a:r>
            <a:r>
              <a:rPr lang="en-US" dirty="0"/>
              <a:t>Beach </a:t>
            </a:r>
            <a:r>
              <a:rPr lang="en-US" dirty="0" smtClean="0"/>
              <a:t>and Seattle/Tacoma via </a:t>
            </a:r>
            <a:r>
              <a:rPr lang="en-US" dirty="0"/>
              <a:t>Chicago </a:t>
            </a:r>
            <a:r>
              <a:rPr lang="en-US" dirty="0" smtClean="0"/>
              <a:t>to metropolitan New York</a:t>
            </a:r>
            <a:endParaRPr lang="en-US" dirty="0"/>
          </a:p>
          <a:p>
            <a:r>
              <a:rPr lang="en-US" dirty="0"/>
              <a:t>Electronics – Panasonic electronics</a:t>
            </a:r>
          </a:p>
          <a:p>
            <a:pPr lvl="1"/>
            <a:r>
              <a:rPr lang="en-US" dirty="0"/>
              <a:t>Between manufacturing and assembly facilities in San Diego and </a:t>
            </a:r>
            <a:r>
              <a:rPr lang="en-US" dirty="0" smtClean="0"/>
              <a:t>Tijuana</a:t>
            </a:r>
            <a:endParaRPr lang="en-US" dirty="0"/>
          </a:p>
          <a:p>
            <a:r>
              <a:rPr lang="en-US" dirty="0" smtClean="0"/>
              <a:t>Agriculture </a:t>
            </a:r>
            <a:r>
              <a:rPr lang="en-US" dirty="0"/>
              <a:t>– Soybean exports </a:t>
            </a:r>
          </a:p>
          <a:p>
            <a:pPr lvl="1"/>
            <a:r>
              <a:rPr lang="en-US" dirty="0"/>
              <a:t>From </a:t>
            </a:r>
            <a:r>
              <a:rPr lang="en-US" dirty="0" smtClean="0"/>
              <a:t>Illinois farms to Louisiana port</a:t>
            </a:r>
            <a:endParaRPr lang="en-US" dirty="0"/>
          </a:p>
          <a:p>
            <a:r>
              <a:rPr lang="en-US" dirty="0"/>
              <a:t>Food – Perdue processed chicken </a:t>
            </a:r>
          </a:p>
          <a:p>
            <a:pPr lvl="1"/>
            <a:r>
              <a:rPr lang="en-US" dirty="0"/>
              <a:t>From </a:t>
            </a:r>
            <a:r>
              <a:rPr lang="en-US" dirty="0" err="1"/>
              <a:t>DelMarVa</a:t>
            </a:r>
            <a:r>
              <a:rPr lang="en-US" dirty="0"/>
              <a:t> region to Mid-Atlantic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71856" y="6344637"/>
            <a:ext cx="664464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Example: Retail 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Chain </a:t>
            </a:r>
            <a:r>
              <a:rPr lang="en-US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(Target)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18547" r="1870" b="2392"/>
          <a:stretch/>
        </p:blipFill>
        <p:spPr bwMode="auto">
          <a:xfrm>
            <a:off x="1295400" y="1705342"/>
            <a:ext cx="7236764" cy="481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 t="19095" r="3735" b="3975"/>
          <a:stretch/>
        </p:blipFill>
        <p:spPr bwMode="auto">
          <a:xfrm>
            <a:off x="5127477" y="4001222"/>
            <a:ext cx="2555193" cy="2515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7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Fluidity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U.S. and potential North America fluidity measurement program.</a:t>
            </a:r>
          </a:p>
          <a:p>
            <a:r>
              <a:rPr lang="en-US" dirty="0" smtClean="0"/>
              <a:t>Work with partners on continued supply chain analysis, state and regional analyses.</a:t>
            </a:r>
          </a:p>
          <a:p>
            <a:r>
              <a:rPr lang="en-US" dirty="0" smtClean="0"/>
              <a:t>Improve data and analytical options.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6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eight Office">
      <a:dk1>
        <a:srgbClr val="000000"/>
      </a:dk1>
      <a:lt1>
        <a:srgbClr val="FFFFFF"/>
      </a:lt1>
      <a:dk2>
        <a:srgbClr val="003A75"/>
      </a:dk2>
      <a:lt2>
        <a:srgbClr val="FEEBCA"/>
      </a:lt2>
      <a:accent1>
        <a:srgbClr val="0088CB"/>
      </a:accent1>
      <a:accent2>
        <a:srgbClr val="56BDDA"/>
      </a:accent2>
      <a:accent3>
        <a:srgbClr val="72AA43"/>
      </a:accent3>
      <a:accent4>
        <a:srgbClr val="FCB32B"/>
      </a:accent4>
      <a:accent5>
        <a:srgbClr val="E68228"/>
      </a:accent5>
      <a:accent6>
        <a:srgbClr val="AE321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</TotalTime>
  <Words>346</Words>
  <Application>Microsoft Office PowerPoint</Application>
  <PresentationFormat>On-screen Show (4:3)</PresentationFormat>
  <Paragraphs>59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FHWA’s Freight Fluidity Program </vt:lpstr>
      <vt:lpstr>Importance of Analyzing Freight Fluidity</vt:lpstr>
      <vt:lpstr>Fluidity Applications Throughout the U.S.</vt:lpstr>
      <vt:lpstr>Fluidity Examples</vt:lpstr>
      <vt:lpstr>North American Fluidity Analysis:  Automotive Supply Chain with Border Crossing</vt:lpstr>
      <vt:lpstr>FHWA Probe Data Representation of the Same Automotive Supply Chain </vt:lpstr>
      <vt:lpstr>Multimodal Supply Chain Case Studies</vt:lpstr>
      <vt:lpstr>Case Example: Retail Supply Chain (Target)</vt:lpstr>
      <vt:lpstr>Fluidity Next Steps</vt:lpstr>
      <vt:lpstr>For More Information: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ed.strocko</dc:creator>
  <cp:lastModifiedBy>Katsikides, Nicole (FHWA)</cp:lastModifiedBy>
  <cp:revision>65</cp:revision>
  <dcterms:created xsi:type="dcterms:W3CDTF">2013-03-01T20:17:38Z</dcterms:created>
  <dcterms:modified xsi:type="dcterms:W3CDTF">2015-06-23T19:15:55Z</dcterms:modified>
</cp:coreProperties>
</file>